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6" r:id="rId6"/>
    <p:sldId id="262" r:id="rId7"/>
    <p:sldId id="263" r:id="rId8"/>
    <p:sldId id="264" r:id="rId9"/>
    <p:sldId id="275"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p:cViewPr varScale="1">
        <p:scale>
          <a:sx n="72" d="100"/>
          <a:sy n="7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18/04/2019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18/04/2019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18/04/2019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18/04/2019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ould.com/stor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a:t>Careers in the Computing, Technology and Digital Sector</a:t>
            </a:r>
          </a:p>
        </p:txBody>
      </p:sp>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www.icould.com</a:t>
            </a:r>
          </a:p>
        </p:txBody>
      </p:sp>
      <p:sp>
        <p:nvSpPr>
          <p:cNvPr id="3" name="Content Placeholder 2"/>
          <p:cNvSpPr>
            <a:spLocks noGrp="1"/>
          </p:cNvSpPr>
          <p:nvPr>
            <p:ph idx="1"/>
          </p:nvPr>
        </p:nvSpPr>
        <p:spPr/>
        <p:txBody>
          <a:bodyPr/>
          <a:lstStyle/>
          <a:p>
            <a:r>
              <a:rPr lang="en-GB" dirty="0"/>
              <a:t>Videos related to different professions</a:t>
            </a:r>
          </a:p>
          <a:p>
            <a:pPr marL="0" indent="0">
              <a:buNone/>
            </a:pPr>
            <a:r>
              <a:rPr lang="en-GB" dirty="0">
                <a:hlinkClick r:id="rId2"/>
              </a:rPr>
              <a:t>https://icould.com/stories/</a:t>
            </a:r>
            <a:r>
              <a:rPr lang="en-GB" dirty="0"/>
              <a:t> - https://icould.com/stories/tom-r/</a:t>
            </a:r>
          </a:p>
          <a:p>
            <a:pPr marL="0" indent="0">
              <a:buNone/>
            </a:pPr>
            <a:endParaRPr lang="en-GB" dirty="0"/>
          </a:p>
          <a:p>
            <a:pPr marL="0" indent="0">
              <a:buNone/>
            </a:pPr>
            <a:r>
              <a:rPr lang="en-GB" dirty="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3"/>
          <a:stretch>
            <a:fillRect/>
          </a:stretch>
        </p:blipFill>
        <p:spPr>
          <a:xfrm>
            <a:off x="6751598" y="4290845"/>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br>
              <a:rPr lang="en-GB" u="sng" dirty="0"/>
            </a:br>
            <a:br>
              <a:rPr lang="en-GB" u="sng" dirty="0"/>
            </a:br>
            <a:br>
              <a:rPr lang="en-GB" u="sng" dirty="0"/>
            </a:br>
            <a:br>
              <a:rPr lang="en-GB" u="sng" dirty="0"/>
            </a:br>
            <a:br>
              <a:rPr lang="en-GB" u="sng" dirty="0"/>
            </a:br>
            <a:br>
              <a:rPr lang="en-GB" u="sng" dirty="0"/>
            </a:br>
            <a:br>
              <a:rPr lang="en-GB" u="sng" dirty="0"/>
            </a:br>
            <a:br>
              <a:rPr lang="en-GB" u="sng" dirty="0"/>
            </a:br>
            <a:r>
              <a:rPr lang="en-GB" u="sng" dirty="0"/>
              <a:t>What is the Computing Sector?</a:t>
            </a:r>
            <a:br>
              <a:rPr lang="en-GB" dirty="0"/>
            </a:br>
            <a:r>
              <a:rPr lang="en-US" dirty="0"/>
              <a:t>Your job could involve creating applications or systems, solving problems with technology or supporting people who use it. </a:t>
            </a:r>
            <a:br>
              <a:rPr lang="en-GB" dirty="0"/>
            </a:br>
            <a:br>
              <a:rPr lang="en-GB" dirty="0"/>
            </a:br>
            <a:r>
              <a:rPr lang="en-GB" u="sng" dirty="0"/>
              <a:t>JOBS</a:t>
            </a:r>
            <a:r>
              <a:rPr lang="en-GB" dirty="0"/>
              <a:t>? Computer Programmer, Computer Games Developer, Cyber Intelligence Officer, IT Director and many more….</a:t>
            </a:r>
            <a:br>
              <a:rPr lang="en-GB" dirty="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What jobs are in the Computing Sector?</a:t>
            </a:r>
          </a:p>
        </p:txBody>
      </p:sp>
      <p:sp>
        <p:nvSpPr>
          <p:cNvPr id="3" name="Content Placeholder 2"/>
          <p:cNvSpPr>
            <a:spLocks noGrp="1"/>
          </p:cNvSpPr>
          <p:nvPr>
            <p:ph idx="1"/>
          </p:nvPr>
        </p:nvSpPr>
        <p:spPr/>
        <p:txBody>
          <a:bodyPr/>
          <a:lstStyle/>
          <a:p>
            <a:r>
              <a:rPr lang="en-GB" dirty="0"/>
              <a:t>You can research many jobs related to Computing, Technology and Digital on - The National Careers Service Website – simply type into google ‘next step job profiles’ and a list of job sectors will appear.</a:t>
            </a:r>
          </a:p>
          <a:p>
            <a:r>
              <a:rPr lang="en-GB" dirty="0"/>
              <a:t>Research is useful as it allows you to know what jobs are available within a particular sector</a:t>
            </a:r>
          </a:p>
          <a:p>
            <a:endParaRPr lang="en-GB" dirty="0"/>
          </a:p>
        </p:txBody>
      </p:sp>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900" b="1" dirty="0"/>
              <a:t>Software Developer </a:t>
            </a:r>
            <a:r>
              <a:rPr lang="en-GB" b="1" dirty="0"/>
              <a:t>–</a:t>
            </a:r>
            <a:r>
              <a:rPr lang="en-GB" sz="2800" dirty="0"/>
              <a:t> In this role developers design, build and test computer programmes for business, education and leisure activities</a:t>
            </a:r>
            <a:endParaRPr lang="en-GB" sz="4000" b="1" dirty="0"/>
          </a:p>
        </p:txBody>
      </p:sp>
      <p:sp>
        <p:nvSpPr>
          <p:cNvPr id="3" name="Content Placeholder 2"/>
          <p:cNvSpPr>
            <a:spLocks noGrp="1"/>
          </p:cNvSpPr>
          <p:nvPr>
            <p:ph idx="1"/>
          </p:nvPr>
        </p:nvSpPr>
        <p:spPr/>
        <p:txBody>
          <a:bodyPr>
            <a:noAutofit/>
          </a:bodyPr>
          <a:lstStyle/>
          <a:p>
            <a:r>
              <a:rPr lang="en-US" sz="1600" dirty="0"/>
              <a:t>Your day-to-day tasks may include:</a:t>
            </a:r>
          </a:p>
          <a:p>
            <a:endParaRPr lang="en-US" sz="1600" dirty="0"/>
          </a:p>
          <a:p>
            <a:r>
              <a:rPr lang="en-US" sz="1600" dirty="0"/>
              <a:t>talking through requirements with the client and the development team</a:t>
            </a:r>
          </a:p>
          <a:p>
            <a:r>
              <a:rPr lang="en-US" sz="1600" dirty="0"/>
              <a:t>taking part in technical design and progress meetings</a:t>
            </a:r>
          </a:p>
          <a:p>
            <a:r>
              <a:rPr lang="en-US" sz="1600" dirty="0"/>
              <a:t>writing or amending computer code</a:t>
            </a:r>
          </a:p>
          <a:p>
            <a:r>
              <a:rPr lang="en-US" sz="1600" dirty="0"/>
              <a:t>testing software and fixing problems</a:t>
            </a:r>
          </a:p>
          <a:p>
            <a:r>
              <a:rPr lang="en-US" sz="1600" dirty="0"/>
              <a:t>keeping accurate records of the development process, changes and results</a:t>
            </a:r>
          </a:p>
          <a:p>
            <a:r>
              <a:rPr lang="en-US" sz="1600" dirty="0"/>
              <a:t>carrying out trials and quality checks before release</a:t>
            </a:r>
          </a:p>
          <a:p>
            <a:r>
              <a:rPr lang="en-US" sz="1600" dirty="0"/>
              <a:t>maintaining and supporting systems once they're up and running</a:t>
            </a:r>
            <a:endParaRPr lang="en-GB" sz="1600" dirty="0"/>
          </a:p>
          <a:p>
            <a:endParaRPr lang="en-GB" sz="1400" dirty="0"/>
          </a:p>
          <a:p>
            <a:endParaRPr lang="en-GB" sz="1400" dirty="0"/>
          </a:p>
          <a:p>
            <a:r>
              <a:rPr lang="en-US" sz="1400" dirty="0"/>
              <a:t>SALARY - £20,000 to £70,000 (Experienced)</a:t>
            </a:r>
          </a:p>
          <a:p>
            <a:endParaRPr lang="en-GB" sz="1400" dirty="0"/>
          </a:p>
          <a:p>
            <a:endParaRPr lang="en-GB" sz="1400" dirty="0"/>
          </a:p>
          <a:p>
            <a:endParaRPr lang="en-GB" sz="1400" dirty="0"/>
          </a:p>
        </p:txBody>
      </p:sp>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Skills needed to be a Computer Programme Developer</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You'll need:</a:t>
            </a:r>
          </a:p>
          <a:p>
            <a:pPr marL="0" indent="0">
              <a:buNone/>
            </a:pPr>
            <a:endParaRPr lang="en-US" dirty="0"/>
          </a:p>
          <a:p>
            <a:pPr marL="0" indent="0">
              <a:buNone/>
            </a:pPr>
            <a:r>
              <a:rPr lang="en-US" dirty="0"/>
              <a:t>analytical thinking skills</a:t>
            </a:r>
          </a:p>
          <a:p>
            <a:pPr marL="0" indent="0">
              <a:buNone/>
            </a:pPr>
            <a:r>
              <a:rPr lang="en-US" dirty="0" err="1"/>
              <a:t>maths</a:t>
            </a:r>
            <a:r>
              <a:rPr lang="en-US" dirty="0"/>
              <a:t> knowledge for understanding programming</a:t>
            </a:r>
          </a:p>
          <a:p>
            <a:pPr marL="0" indent="0">
              <a:buNone/>
            </a:pPr>
            <a:r>
              <a:rPr lang="en-US" dirty="0"/>
              <a:t>to be thorough and pay attention to detail</a:t>
            </a:r>
          </a:p>
          <a:p>
            <a:pPr marL="0" indent="0">
              <a:buNone/>
            </a:pPr>
            <a:r>
              <a:rPr lang="en-US" dirty="0"/>
              <a:t>the ability to come up with new ways of doing things</a:t>
            </a:r>
          </a:p>
          <a:p>
            <a:pPr marL="0" indent="0">
              <a:buNone/>
            </a:pPr>
            <a:r>
              <a:rPr lang="en-US" dirty="0"/>
              <a:t>complex problem-solving skills</a:t>
            </a:r>
          </a:p>
          <a:p>
            <a:pPr marL="0" indent="0">
              <a:buNone/>
            </a:pPr>
            <a:r>
              <a:rPr lang="en-US" dirty="0"/>
              <a:t>excellent verbal communication skills for sharing ideas</a:t>
            </a:r>
          </a:p>
          <a:p>
            <a:pPr marL="0" indent="0">
              <a:buNone/>
            </a:pPr>
            <a:r>
              <a:rPr lang="en-US" dirty="0"/>
              <a:t>persistence and determination</a:t>
            </a:r>
          </a:p>
          <a:p>
            <a:pPr marL="0" indent="0">
              <a:buNone/>
            </a:pPr>
            <a:r>
              <a:rPr lang="en-US" dirty="0"/>
              <a:t>thinking and reasoning skills</a:t>
            </a:r>
          </a:p>
          <a:p>
            <a:pPr marL="0" indent="0">
              <a:buNone/>
            </a:pPr>
            <a:r>
              <a:rPr lang="en-US" dirty="0"/>
              <a:t>to be able to use a computer and the main software packages confidently</a:t>
            </a:r>
            <a:endParaRPr lang="en-GB" dirty="0"/>
          </a:p>
          <a:p>
            <a:endParaRPr lang="en-GB" dirty="0"/>
          </a:p>
        </p:txBody>
      </p:sp>
    </p:spTree>
    <p:extLst>
      <p:ext uri="{BB962C8B-B14F-4D97-AF65-F5344CB8AC3E}">
        <p14:creationId xmlns:p14="http://schemas.microsoft.com/office/powerpoint/2010/main" val="2959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Entry Requirements: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You could do a foundation degree, higher national diploma or a degree in:</a:t>
            </a:r>
          </a:p>
          <a:p>
            <a:pPr marL="0" indent="0">
              <a:buNone/>
            </a:pPr>
            <a:endParaRPr lang="en-US" dirty="0"/>
          </a:p>
          <a:p>
            <a:pPr marL="0" indent="0">
              <a:buNone/>
            </a:pPr>
            <a:r>
              <a:rPr lang="en-US" dirty="0"/>
              <a:t>computer science</a:t>
            </a:r>
          </a:p>
          <a:p>
            <a:pPr marL="0" indent="0">
              <a:buNone/>
            </a:pPr>
            <a:r>
              <a:rPr lang="en-US" dirty="0"/>
              <a:t>information technology</a:t>
            </a:r>
          </a:p>
          <a:p>
            <a:pPr marL="0" indent="0">
              <a:buNone/>
            </a:pPr>
            <a:r>
              <a:rPr lang="en-US" dirty="0"/>
              <a:t>software development</a:t>
            </a:r>
          </a:p>
          <a:p>
            <a:pPr marL="0" indent="0">
              <a:buNone/>
            </a:pPr>
            <a:r>
              <a:rPr lang="en-US" dirty="0"/>
              <a:t>software engineering for business</a:t>
            </a:r>
          </a:p>
          <a:p>
            <a:pPr marL="0" indent="0">
              <a:buNone/>
            </a:pPr>
            <a:r>
              <a:rPr lang="en-US" dirty="0" err="1"/>
              <a:t>maths</a:t>
            </a:r>
            <a:endParaRPr lang="en-US" dirty="0"/>
          </a:p>
          <a:p>
            <a:pPr marL="0" indent="0">
              <a:buNone/>
            </a:pPr>
            <a:r>
              <a:rPr lang="en-US" dirty="0"/>
              <a:t>Entry requirements</a:t>
            </a:r>
          </a:p>
          <a:p>
            <a:pPr marL="0" indent="0">
              <a:buNone/>
            </a:pPr>
            <a:r>
              <a:rPr lang="en-US" dirty="0"/>
              <a:t>You'll usually need:</a:t>
            </a:r>
          </a:p>
          <a:p>
            <a:pPr marL="0" indent="0">
              <a:buNone/>
            </a:pPr>
            <a:endParaRPr lang="en-US" dirty="0"/>
          </a:p>
          <a:p>
            <a:pPr marL="0" indent="0">
              <a:buNone/>
            </a:pPr>
            <a:r>
              <a:rPr lang="en-US" dirty="0"/>
              <a:t>1 or 2 A levels for a foundation degree or higher national diploma</a:t>
            </a:r>
          </a:p>
          <a:p>
            <a:pPr marL="0" indent="0">
              <a:buNone/>
            </a:pPr>
            <a:r>
              <a:rPr lang="en-US" dirty="0"/>
              <a:t>2 to 3 A levels for a degree</a:t>
            </a:r>
            <a:endParaRPr lang="en-GB" dirty="0"/>
          </a:p>
        </p:txBody>
      </p:sp>
    </p:spTree>
    <p:extLst>
      <p:ext uri="{BB962C8B-B14F-4D97-AF65-F5344CB8AC3E}">
        <p14:creationId xmlns:p14="http://schemas.microsoft.com/office/powerpoint/2010/main" val="36944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 Apprenticeship</a:t>
            </a:r>
          </a:p>
        </p:txBody>
      </p:sp>
      <p:sp>
        <p:nvSpPr>
          <p:cNvPr id="3" name="Content Placeholder 2"/>
          <p:cNvSpPr>
            <a:spLocks noGrp="1"/>
          </p:cNvSpPr>
          <p:nvPr>
            <p:ph idx="1"/>
          </p:nvPr>
        </p:nvSpPr>
        <p:spPr/>
        <p:txBody>
          <a:bodyPr>
            <a:normAutofit fontScale="92500" lnSpcReduction="20000"/>
          </a:bodyPr>
          <a:lstStyle/>
          <a:p>
            <a:r>
              <a:rPr lang="en-US" dirty="0"/>
              <a:t>You could do a software developer higher apprenticeship or degree apprenticeship in software engineering.</a:t>
            </a:r>
          </a:p>
          <a:p>
            <a:endParaRPr lang="en-US" dirty="0"/>
          </a:p>
          <a:p>
            <a:r>
              <a:rPr lang="en-US" dirty="0"/>
              <a:t>You could also complete a digital and technology solutions degree apprenticeship.</a:t>
            </a:r>
          </a:p>
          <a:p>
            <a:endParaRPr lang="en-US" dirty="0"/>
          </a:p>
          <a:p>
            <a:r>
              <a:rPr lang="en-US" dirty="0"/>
              <a:t>Entry requirements</a:t>
            </a:r>
          </a:p>
          <a:p>
            <a:r>
              <a:rPr lang="en-US" dirty="0"/>
              <a:t>You'll usually need:</a:t>
            </a:r>
          </a:p>
          <a:p>
            <a:endParaRPr lang="en-US" dirty="0"/>
          </a:p>
          <a:p>
            <a:r>
              <a:rPr lang="en-US" dirty="0"/>
              <a:t>4 or 5 GCSEs at grades 9 to 4 (A* to C) and college qualifications like A levels for a higher or a degree apprenticeship</a:t>
            </a:r>
            <a:endParaRPr lang="en-GB" dirty="0"/>
          </a:p>
        </p:txBody>
      </p:sp>
    </p:spTree>
    <p:extLst>
      <p:ext uri="{BB962C8B-B14F-4D97-AF65-F5344CB8AC3E}">
        <p14:creationId xmlns:p14="http://schemas.microsoft.com/office/powerpoint/2010/main" val="370163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 On the job</a:t>
            </a:r>
          </a:p>
        </p:txBody>
      </p:sp>
      <p:sp>
        <p:nvSpPr>
          <p:cNvPr id="3" name="Content Placeholder 2"/>
          <p:cNvSpPr>
            <a:spLocks noGrp="1"/>
          </p:cNvSpPr>
          <p:nvPr>
            <p:ph idx="1"/>
          </p:nvPr>
        </p:nvSpPr>
        <p:spPr>
          <a:xfrm>
            <a:off x="838200" y="1825625"/>
            <a:ext cx="10515600" cy="2901823"/>
          </a:xfrm>
        </p:spPr>
        <p:txBody>
          <a:bodyPr/>
          <a:lstStyle/>
          <a:p>
            <a:r>
              <a:rPr lang="en-US"/>
              <a:t>You may be able to apply for a place on a graduate training scheme with a company if you have a degree. These are often open to non-IT graduates as well as those with a computing qualification.</a:t>
            </a:r>
            <a:endParaRPr lang="en-GB" dirty="0"/>
          </a:p>
        </p:txBody>
      </p:sp>
    </p:spTree>
    <p:extLst>
      <p:ext uri="{BB962C8B-B14F-4D97-AF65-F5344CB8AC3E}">
        <p14:creationId xmlns:p14="http://schemas.microsoft.com/office/powerpoint/2010/main" val="256758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Location of Jobs?</a:t>
            </a:r>
          </a:p>
        </p:txBody>
      </p:sp>
      <p:sp>
        <p:nvSpPr>
          <p:cNvPr id="3" name="Content Placeholder 2"/>
          <p:cNvSpPr>
            <a:spLocks noGrp="1"/>
          </p:cNvSpPr>
          <p:nvPr>
            <p:ph idx="1"/>
          </p:nvPr>
        </p:nvSpPr>
        <p:spPr/>
        <p:txBody>
          <a:bodyPr/>
          <a:lstStyle/>
          <a:p>
            <a:pPr marL="0" indent="0">
              <a:buNone/>
            </a:pPr>
            <a:r>
              <a:rPr lang="en-GB" dirty="0"/>
              <a:t>Most of the jobs are in London and the South East of England</a:t>
            </a:r>
          </a:p>
        </p:txBody>
      </p:sp>
    </p:spTree>
    <p:extLst>
      <p:ext uri="{BB962C8B-B14F-4D97-AF65-F5344CB8AC3E}">
        <p14:creationId xmlns:p14="http://schemas.microsoft.com/office/powerpoint/2010/main" val="72035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460</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Careers in the Computing, Technology and Digital Sector</vt:lpstr>
      <vt:lpstr>        What is the Computing Sector? Your job could involve creating applications or systems, solving problems with technology or supporting people who use it.   JOBS? Computer Programmer, Computer Games Developer, Cyber Intelligence Officer, IT Director and many more…. </vt:lpstr>
      <vt:lpstr>What jobs are in the Computing Sector?</vt:lpstr>
      <vt:lpstr>Software Developer – In this role developers design, build and test computer programmes for business, education and leisure activities</vt:lpstr>
      <vt:lpstr>Skills needed to be a Computer Programme Developer</vt:lpstr>
      <vt:lpstr>Entry Requirements:</vt:lpstr>
      <vt:lpstr>OR Apprenticeship</vt:lpstr>
      <vt:lpstr>OR On the job</vt:lpstr>
      <vt:lpstr>Location of Jobs?</vt:lpstr>
      <vt:lpstr>www.icould.com</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Maria.Elia</cp:lastModifiedBy>
  <cp:revision>102</cp:revision>
  <dcterms:created xsi:type="dcterms:W3CDTF">2019-03-26T13:00:57Z</dcterms:created>
  <dcterms:modified xsi:type="dcterms:W3CDTF">2019-04-18T10:10:40Z</dcterms:modified>
</cp:coreProperties>
</file>