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6" r:id="rId6"/>
    <p:sldId id="262" r:id="rId7"/>
    <p:sldId id="263" r:id="rId8"/>
    <p:sldId id="264" r:id="rId9"/>
    <p:sldId id="276" r:id="rId10"/>
    <p:sldId id="277" r:id="rId11"/>
    <p:sldId id="278" r:id="rId12"/>
    <p:sldId id="279"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4660"/>
  </p:normalViewPr>
  <p:slideViewPr>
    <p:cSldViewPr snapToGrid="0">
      <p:cViewPr varScale="1">
        <p:scale>
          <a:sx n="74" d="100"/>
          <a:sy n="74" d="100"/>
        </p:scale>
        <p:origin x="4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Careers in the </a:t>
            </a:r>
            <a:r>
              <a:rPr lang="en-GB" b="1" u="sng" dirty="0" smtClean="0"/>
              <a:t>Construction </a:t>
            </a:r>
            <a:r>
              <a:rPr lang="en-GB" b="1" u="sng" dirty="0" smtClean="0"/>
              <a:t>Sector</a:t>
            </a:r>
            <a:endParaRPr lang="en-GB" b="1" u="sng" dirty="0"/>
          </a:p>
        </p:txBody>
      </p:sp>
      <p:pic>
        <p:nvPicPr>
          <p:cNvPr id="4" name="Picture 3"/>
          <p:cNvPicPr>
            <a:picLocks noChangeAspect="1"/>
          </p:cNvPicPr>
          <p:nvPr/>
        </p:nvPicPr>
        <p:blipFill>
          <a:blip r:embed="rId2"/>
          <a:stretch>
            <a:fillRect/>
          </a:stretch>
        </p:blipFill>
        <p:spPr>
          <a:xfrm>
            <a:off x="3966693" y="3812146"/>
            <a:ext cx="3850783" cy="2794715"/>
          </a:xfrm>
          <a:prstGeom prst="rect">
            <a:avLst/>
          </a:prstGeom>
        </p:spPr>
      </p:pic>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Skills Needed:</a:t>
            </a:r>
            <a:endParaRPr lang="en-GB" dirty="0"/>
          </a:p>
        </p:txBody>
      </p:sp>
      <p:sp>
        <p:nvSpPr>
          <p:cNvPr id="3" name="Content Placeholder 2"/>
          <p:cNvSpPr>
            <a:spLocks noGrp="1"/>
          </p:cNvSpPr>
          <p:nvPr>
            <p:ph idx="1"/>
          </p:nvPr>
        </p:nvSpPr>
        <p:spPr/>
        <p:txBody>
          <a:bodyPr>
            <a:normAutofit fontScale="85000" lnSpcReduction="20000"/>
          </a:bodyPr>
          <a:lstStyle/>
          <a:p>
            <a:r>
              <a:rPr lang="en-US" dirty="0"/>
              <a:t>You'll need:</a:t>
            </a:r>
          </a:p>
          <a:p>
            <a:endParaRPr lang="en-US" dirty="0"/>
          </a:p>
          <a:p>
            <a:r>
              <a:rPr lang="en-US" dirty="0"/>
              <a:t>the ability to use, repair and maintain machines and tools</a:t>
            </a:r>
          </a:p>
          <a:p>
            <a:r>
              <a:rPr lang="en-US" dirty="0"/>
              <a:t>to be thorough and pay attention to detail</a:t>
            </a:r>
          </a:p>
          <a:p>
            <a:r>
              <a:rPr lang="en-US" dirty="0"/>
              <a:t>customer service skills</a:t>
            </a:r>
          </a:p>
          <a:p>
            <a:r>
              <a:rPr lang="en-US" dirty="0"/>
              <a:t>the ability to use your initiative</a:t>
            </a:r>
          </a:p>
          <a:p>
            <a:r>
              <a:rPr lang="en-US" dirty="0"/>
              <a:t>knowledge of building and construction</a:t>
            </a:r>
          </a:p>
          <a:p>
            <a:r>
              <a:rPr lang="en-US" dirty="0"/>
              <a:t>analytical thinking skills</a:t>
            </a:r>
          </a:p>
          <a:p>
            <a:r>
              <a:rPr lang="en-US" dirty="0"/>
              <a:t>patience and the ability to remain calm in stressful situations</a:t>
            </a:r>
          </a:p>
          <a:p>
            <a:r>
              <a:rPr lang="en-US" dirty="0"/>
              <a:t>persistence and determination</a:t>
            </a:r>
          </a:p>
          <a:p>
            <a:r>
              <a:rPr lang="en-US" dirty="0"/>
              <a:t>to be able to carry out basic tasks on a computer or hand-held device</a:t>
            </a:r>
            <a:endParaRPr lang="en-GB" dirty="0"/>
          </a:p>
        </p:txBody>
      </p:sp>
    </p:spTree>
    <p:extLst>
      <p:ext uri="{BB962C8B-B14F-4D97-AF65-F5344CB8AC3E}">
        <p14:creationId xmlns:p14="http://schemas.microsoft.com/office/powerpoint/2010/main" val="284275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Entry Requirements:</a:t>
            </a:r>
            <a:endParaRPr lang="en-GB" dirty="0"/>
          </a:p>
        </p:txBody>
      </p:sp>
      <p:sp>
        <p:nvSpPr>
          <p:cNvPr id="3" name="Content Placeholder 2"/>
          <p:cNvSpPr>
            <a:spLocks noGrp="1"/>
          </p:cNvSpPr>
          <p:nvPr>
            <p:ph idx="1"/>
          </p:nvPr>
        </p:nvSpPr>
        <p:spPr/>
        <p:txBody>
          <a:bodyPr>
            <a:normAutofit fontScale="85000" lnSpcReduction="20000"/>
          </a:bodyPr>
          <a:lstStyle/>
          <a:p>
            <a:r>
              <a:rPr lang="en-US" dirty="0"/>
              <a:t>You can take a college course to learn some of the skills needed in this job.</a:t>
            </a:r>
          </a:p>
          <a:p>
            <a:endParaRPr lang="en-US" dirty="0"/>
          </a:p>
          <a:p>
            <a:r>
              <a:rPr lang="en-US" dirty="0"/>
              <a:t>Courses include:</a:t>
            </a:r>
          </a:p>
          <a:p>
            <a:endParaRPr lang="en-US" dirty="0"/>
          </a:p>
          <a:p>
            <a:r>
              <a:rPr lang="en-US" dirty="0"/>
              <a:t>Level 2 Diploma in Plumbing and Heating</a:t>
            </a:r>
          </a:p>
          <a:p>
            <a:r>
              <a:rPr lang="en-US" dirty="0"/>
              <a:t>Level 3 Diploma Building Services Engineering</a:t>
            </a:r>
          </a:p>
          <a:p>
            <a:r>
              <a:rPr lang="en-US" dirty="0"/>
              <a:t>Entry requirements</a:t>
            </a:r>
          </a:p>
          <a:p>
            <a:r>
              <a:rPr lang="en-US" dirty="0"/>
              <a:t>You'll usually need:</a:t>
            </a:r>
          </a:p>
          <a:p>
            <a:endParaRPr lang="en-US" dirty="0"/>
          </a:p>
          <a:p>
            <a:r>
              <a:rPr lang="en-US" dirty="0"/>
              <a:t>2 or more GCSEs at grades 9 to 3 (A* to D) for a level 2 course</a:t>
            </a:r>
          </a:p>
          <a:p>
            <a:r>
              <a:rPr lang="en-US" dirty="0"/>
              <a:t>4 or 5 GCSEs at grades 9 to 4 (A* to C) for a level 3 course</a:t>
            </a:r>
            <a:endParaRPr lang="en-GB" dirty="0"/>
          </a:p>
        </p:txBody>
      </p:sp>
    </p:spTree>
    <p:extLst>
      <p:ext uri="{BB962C8B-B14F-4D97-AF65-F5344CB8AC3E}">
        <p14:creationId xmlns:p14="http://schemas.microsoft.com/office/powerpoint/2010/main" val="3540107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Apprenticeships</a:t>
            </a:r>
            <a:endParaRPr lang="en-GB" dirty="0"/>
          </a:p>
        </p:txBody>
      </p:sp>
      <p:sp>
        <p:nvSpPr>
          <p:cNvPr id="3" name="Content Placeholder 2"/>
          <p:cNvSpPr>
            <a:spLocks noGrp="1"/>
          </p:cNvSpPr>
          <p:nvPr>
            <p:ph idx="1"/>
          </p:nvPr>
        </p:nvSpPr>
        <p:spPr>
          <a:xfrm>
            <a:off x="838200" y="1690688"/>
            <a:ext cx="10515600" cy="4486275"/>
          </a:xfrm>
        </p:spPr>
        <p:txBody>
          <a:bodyPr>
            <a:normAutofit fontScale="77500" lnSpcReduction="20000"/>
          </a:bodyPr>
          <a:lstStyle/>
          <a:p>
            <a:r>
              <a:rPr lang="en-US" dirty="0"/>
              <a:t>You can get into this job through an:</a:t>
            </a:r>
          </a:p>
          <a:p>
            <a:endParaRPr lang="en-US" dirty="0"/>
          </a:p>
          <a:p>
            <a:r>
              <a:rPr lang="en-US" dirty="0"/>
              <a:t>intermediate apprenticeship as a building services engineering installer</a:t>
            </a:r>
          </a:p>
          <a:p>
            <a:r>
              <a:rPr lang="en-US" dirty="0"/>
              <a:t>advanced apprenticeship as a building services engineering craftsperson</a:t>
            </a:r>
          </a:p>
          <a:p>
            <a:r>
              <a:rPr lang="en-US" dirty="0"/>
              <a:t>This can take 2 to 3 years to complete.</a:t>
            </a:r>
          </a:p>
          <a:p>
            <a:endParaRPr lang="en-US" dirty="0"/>
          </a:p>
          <a:p>
            <a:r>
              <a:rPr lang="en-US" dirty="0"/>
              <a:t>Entry requirements</a:t>
            </a:r>
          </a:p>
          <a:p>
            <a:r>
              <a:rPr lang="en-US" dirty="0"/>
              <a:t>You'll usually need:</a:t>
            </a:r>
          </a:p>
          <a:p>
            <a:endParaRPr lang="en-US" dirty="0"/>
          </a:p>
          <a:p>
            <a:r>
              <a:rPr lang="en-US" dirty="0"/>
              <a:t>some GCSEs, usually including English and </a:t>
            </a:r>
            <a:r>
              <a:rPr lang="en-US" dirty="0" err="1"/>
              <a:t>maths</a:t>
            </a:r>
            <a:r>
              <a:rPr lang="en-US" dirty="0"/>
              <a:t>, for an intermediate apprenticeship</a:t>
            </a:r>
          </a:p>
          <a:p>
            <a:r>
              <a:rPr lang="en-US" dirty="0"/>
              <a:t>5 GCSEs at grades 9 to 4 (A* to C), including English and </a:t>
            </a:r>
            <a:r>
              <a:rPr lang="en-US" dirty="0" err="1"/>
              <a:t>maths</a:t>
            </a:r>
            <a:r>
              <a:rPr lang="en-US" dirty="0"/>
              <a:t>, for an advanced apprenticeship</a:t>
            </a:r>
            <a:endParaRPr lang="en-GB" dirty="0"/>
          </a:p>
        </p:txBody>
      </p:sp>
    </p:spTree>
    <p:extLst>
      <p:ext uri="{BB962C8B-B14F-4D97-AF65-F5344CB8AC3E}">
        <p14:creationId xmlns:p14="http://schemas.microsoft.com/office/powerpoint/2010/main" val="87847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www.icould.com</a:t>
            </a:r>
            <a:endParaRPr lang="en-GB" b="1" dirty="0"/>
          </a:p>
        </p:txBody>
      </p:sp>
      <p:sp>
        <p:nvSpPr>
          <p:cNvPr id="3" name="Content Placeholder 2"/>
          <p:cNvSpPr>
            <a:spLocks noGrp="1"/>
          </p:cNvSpPr>
          <p:nvPr>
            <p:ph idx="1"/>
          </p:nvPr>
        </p:nvSpPr>
        <p:spPr/>
        <p:txBody>
          <a:bodyPr/>
          <a:lstStyle/>
          <a:p>
            <a:r>
              <a:rPr lang="en-GB" dirty="0" smtClean="0"/>
              <a:t>Videos related to different professions</a:t>
            </a:r>
          </a:p>
          <a:p>
            <a:pPr marL="0" indent="0">
              <a:buNone/>
            </a:pPr>
            <a:r>
              <a:rPr lang="en-GB" dirty="0" smtClean="0"/>
              <a:t>https</a:t>
            </a:r>
            <a:r>
              <a:rPr lang="en-GB" dirty="0"/>
              <a:t>://</a:t>
            </a:r>
            <a:r>
              <a:rPr lang="en-GB" dirty="0" smtClean="0"/>
              <a:t>icould.com/stories/</a:t>
            </a:r>
          </a:p>
          <a:p>
            <a:pPr marL="0" indent="0">
              <a:buNone/>
            </a:pPr>
            <a:endParaRPr lang="en-GB" dirty="0"/>
          </a:p>
          <a:p>
            <a:pPr marL="0" indent="0">
              <a:buNone/>
            </a:pPr>
            <a:r>
              <a:rPr lang="en-GB" dirty="0" smtClean="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2"/>
          <a:stretch>
            <a:fillRect/>
          </a:stretch>
        </p:blipFill>
        <p:spPr>
          <a:xfrm>
            <a:off x="6751598" y="4290845"/>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r>
              <a:rPr lang="en-GB" u="sng" dirty="0" smtClean="0"/>
              <a:t/>
            </a:r>
            <a:br>
              <a:rPr lang="en-GB" u="sng" dirty="0" smtClean="0"/>
            </a:br>
            <a:r>
              <a:rPr lang="en-GB" u="sng" dirty="0"/>
              <a:t/>
            </a:r>
            <a:br>
              <a:rPr lang="en-GB" u="sng" dirty="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What </a:t>
            </a:r>
            <a:r>
              <a:rPr lang="en-GB" u="sng" dirty="0"/>
              <a:t>is the </a:t>
            </a:r>
            <a:r>
              <a:rPr lang="en-GB" u="sng" dirty="0" smtClean="0"/>
              <a:t>Construction Sector</a:t>
            </a:r>
            <a:r>
              <a:rPr lang="en-GB" u="sng" dirty="0" smtClean="0"/>
              <a:t>?</a:t>
            </a:r>
            <a:r>
              <a:rPr lang="en-GB" dirty="0" smtClean="0"/>
              <a:t/>
            </a:r>
            <a:br>
              <a:rPr lang="en-GB" dirty="0" smtClean="0"/>
            </a:br>
            <a:r>
              <a:rPr lang="en-US" dirty="0"/>
              <a:t>Construction is a very diverse industry that includes activities ranging from mining, quarrying and forestry to the construction of infrastructure and buildings, the manufacture and supply of products, as well as maintenance, operation and disposal</a:t>
            </a:r>
            <a:r>
              <a:rPr lang="en-GB" dirty="0" smtClean="0"/>
              <a:t/>
            </a:r>
            <a:br>
              <a:rPr lang="en-GB" dirty="0" smtClean="0"/>
            </a:br>
            <a:r>
              <a:rPr lang="en-GB" dirty="0"/>
              <a:t/>
            </a:r>
            <a:br>
              <a:rPr lang="en-GB" dirty="0"/>
            </a:br>
            <a:r>
              <a:rPr lang="en-GB" u="sng" dirty="0" smtClean="0"/>
              <a:t>JOBS</a:t>
            </a:r>
            <a:r>
              <a:rPr lang="en-GB" dirty="0" smtClean="0"/>
              <a:t>?</a:t>
            </a:r>
            <a:br>
              <a:rPr lang="en-GB" dirty="0" smtClean="0"/>
            </a:br>
            <a:r>
              <a:rPr lang="en-GB" dirty="0" smtClean="0"/>
              <a:t>Bricklayer, Plumber, Carpenter, Construction Manager, Electrician and Scaffolder and many more…</a:t>
            </a:r>
            <a:r>
              <a:rPr lang="en-GB" dirty="0" smtClean="0"/>
              <a:t/>
            </a:r>
            <a:br>
              <a:rPr lang="en-GB" dirty="0" smtClean="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jobs are in the </a:t>
            </a:r>
            <a:r>
              <a:rPr lang="en-GB" b="1" u="sng" dirty="0" smtClean="0"/>
              <a:t>Construction </a:t>
            </a:r>
            <a:r>
              <a:rPr lang="en-GB" b="1" u="sng" dirty="0" smtClean="0"/>
              <a:t>Sector?</a:t>
            </a:r>
            <a:endParaRPr lang="en-GB" b="1" u="sng" dirty="0"/>
          </a:p>
        </p:txBody>
      </p:sp>
      <p:sp>
        <p:nvSpPr>
          <p:cNvPr id="3" name="Content Placeholder 2"/>
          <p:cNvSpPr>
            <a:spLocks noGrp="1"/>
          </p:cNvSpPr>
          <p:nvPr>
            <p:ph idx="1"/>
          </p:nvPr>
        </p:nvSpPr>
        <p:spPr/>
        <p:txBody>
          <a:bodyPr/>
          <a:lstStyle/>
          <a:p>
            <a:r>
              <a:rPr lang="en-GB" dirty="0" smtClean="0"/>
              <a:t>You can research many jobs related to </a:t>
            </a:r>
            <a:r>
              <a:rPr lang="en-GB" dirty="0" err="1" smtClean="0"/>
              <a:t>Constuction</a:t>
            </a:r>
            <a:r>
              <a:rPr lang="en-GB" dirty="0" smtClean="0"/>
              <a:t> </a:t>
            </a:r>
            <a:r>
              <a:rPr lang="en-GB" dirty="0" smtClean="0"/>
              <a:t>on - The National Careers Service Website – simply type into google ‘next step job profiles’ and a list of job sectors will appear.</a:t>
            </a:r>
          </a:p>
          <a:p>
            <a:r>
              <a:rPr lang="en-GB" dirty="0" smtClean="0"/>
              <a:t>Research is useful as it allows you to know what jobs are available within a particular sector</a:t>
            </a:r>
          </a:p>
          <a:p>
            <a:endParaRPr lang="en-GB" dirty="0"/>
          </a:p>
        </p:txBody>
      </p:sp>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Plumber</a:t>
            </a:r>
            <a:r>
              <a:rPr lang="en-US" b="1" dirty="0" smtClean="0"/>
              <a:t>s - </a:t>
            </a:r>
            <a:r>
              <a:rPr lang="en-US" sz="3600" dirty="0" smtClean="0"/>
              <a:t>fit </a:t>
            </a:r>
            <a:r>
              <a:rPr lang="en-US" sz="3600" dirty="0"/>
              <a:t>and service hot and cold water systems, heating systems and drainage </a:t>
            </a:r>
            <a:r>
              <a:rPr lang="en-US" sz="3600" dirty="0" smtClean="0"/>
              <a:t>networks</a:t>
            </a:r>
            <a:endParaRPr lang="en-GB" sz="3600" dirty="0"/>
          </a:p>
        </p:txBody>
      </p:sp>
      <p:sp>
        <p:nvSpPr>
          <p:cNvPr id="3" name="Content Placeholder 2"/>
          <p:cNvSpPr>
            <a:spLocks noGrp="1"/>
          </p:cNvSpPr>
          <p:nvPr>
            <p:ph idx="1"/>
          </p:nvPr>
        </p:nvSpPr>
        <p:spPr/>
        <p:txBody>
          <a:bodyPr>
            <a:noAutofit/>
          </a:bodyPr>
          <a:lstStyle/>
          <a:p>
            <a:pPr marL="0" indent="0">
              <a:buNone/>
            </a:pPr>
            <a:r>
              <a:rPr lang="en-GB" sz="1400" dirty="0" smtClean="0"/>
              <a:t>In this role you could be:</a:t>
            </a:r>
          </a:p>
          <a:p>
            <a:r>
              <a:rPr lang="en-US" sz="1400" dirty="0"/>
              <a:t>In this role you could be</a:t>
            </a:r>
          </a:p>
          <a:p>
            <a:endParaRPr lang="en-US" sz="1400" dirty="0"/>
          </a:p>
          <a:p>
            <a:r>
              <a:rPr lang="en-US" sz="1400" dirty="0"/>
              <a:t>measuring and planning to give cost and time estimates</a:t>
            </a:r>
          </a:p>
          <a:p>
            <a:r>
              <a:rPr lang="en-US" sz="1400" dirty="0"/>
              <a:t>cutting, bending and joining pipes and fittings</a:t>
            </a:r>
          </a:p>
          <a:p>
            <a:r>
              <a:rPr lang="en-US" sz="1400" dirty="0"/>
              <a:t>installing water, drainage and heating systems</a:t>
            </a:r>
          </a:p>
          <a:p>
            <a:r>
              <a:rPr lang="en-US" sz="1400" dirty="0"/>
              <a:t>finding and fixing faults</a:t>
            </a:r>
          </a:p>
          <a:p>
            <a:r>
              <a:rPr lang="en-US" sz="1400" dirty="0"/>
              <a:t>servicing gas and oil-fired central heating systems and radiators</a:t>
            </a:r>
          </a:p>
          <a:p>
            <a:r>
              <a:rPr lang="en-US" sz="1400" dirty="0"/>
              <a:t>installing and fixing domestic appliances like showers and washing machines</a:t>
            </a:r>
          </a:p>
          <a:p>
            <a:r>
              <a:rPr lang="en-US" sz="1400" dirty="0"/>
              <a:t>dealing with emergency call-outs like boiler breakdowns or blocked drains</a:t>
            </a:r>
          </a:p>
          <a:p>
            <a:r>
              <a:rPr lang="en-US" sz="1400" dirty="0"/>
              <a:t>fitting weather-proof materials, joints and flashings to roofs, chimneys and walls</a:t>
            </a:r>
            <a:endParaRPr lang="en-GB" sz="1400" dirty="0" smtClean="0"/>
          </a:p>
          <a:p>
            <a:pPr marL="0" indent="0">
              <a:buNone/>
            </a:pPr>
            <a:endParaRPr lang="en-GB" sz="1800" dirty="0" smtClean="0"/>
          </a:p>
          <a:p>
            <a:pPr marL="0" indent="0">
              <a:buNone/>
            </a:pPr>
            <a:r>
              <a:rPr lang="en-GB" sz="1800" dirty="0" smtClean="0"/>
              <a:t>SALARY </a:t>
            </a:r>
            <a:r>
              <a:rPr lang="en-GB" sz="1800" dirty="0" smtClean="0"/>
              <a:t>- £15,000 to £40,000</a:t>
            </a:r>
            <a:endParaRPr lang="en-GB" sz="1800" dirty="0"/>
          </a:p>
        </p:txBody>
      </p:sp>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Skills needed to be </a:t>
            </a:r>
            <a:r>
              <a:rPr lang="en-GB" b="1" dirty="0" smtClean="0"/>
              <a:t>a Plumber</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You'll </a:t>
            </a:r>
            <a:r>
              <a:rPr lang="en-US" dirty="0"/>
              <a:t>need:</a:t>
            </a:r>
          </a:p>
          <a:p>
            <a:pPr marL="0" indent="0">
              <a:buNone/>
            </a:pPr>
            <a:endParaRPr lang="en-US" dirty="0"/>
          </a:p>
          <a:p>
            <a:pPr marL="0" indent="0">
              <a:buNone/>
            </a:pPr>
            <a:r>
              <a:rPr lang="en-US" dirty="0"/>
              <a:t>the ability to use, repair and maintain machines and tools</a:t>
            </a:r>
          </a:p>
          <a:p>
            <a:pPr marL="0" indent="0">
              <a:buNone/>
            </a:pPr>
            <a:r>
              <a:rPr lang="en-US" dirty="0"/>
              <a:t>knowledge of building and construction</a:t>
            </a:r>
          </a:p>
          <a:p>
            <a:pPr marL="0" indent="0">
              <a:buNone/>
            </a:pPr>
            <a:r>
              <a:rPr lang="en-US" dirty="0"/>
              <a:t>to be thorough and pay attention to detail</a:t>
            </a:r>
          </a:p>
          <a:p>
            <a:pPr marL="0" indent="0">
              <a:buNone/>
            </a:pPr>
            <a:r>
              <a:rPr lang="en-US" dirty="0"/>
              <a:t>knowledge of </a:t>
            </a:r>
            <a:r>
              <a:rPr lang="en-US" dirty="0" err="1"/>
              <a:t>maths</a:t>
            </a:r>
            <a:endParaRPr lang="en-US" dirty="0"/>
          </a:p>
          <a:p>
            <a:pPr marL="0" indent="0">
              <a:buNone/>
            </a:pPr>
            <a:r>
              <a:rPr lang="en-US" dirty="0"/>
              <a:t>the ability to work well with others</a:t>
            </a:r>
          </a:p>
          <a:p>
            <a:pPr marL="0" indent="0">
              <a:buNone/>
            </a:pPr>
            <a:r>
              <a:rPr lang="en-US" dirty="0"/>
              <a:t>the ability to use your initiative</a:t>
            </a:r>
          </a:p>
          <a:p>
            <a:pPr marL="0" indent="0">
              <a:buNone/>
            </a:pPr>
            <a:r>
              <a:rPr lang="en-US" dirty="0"/>
              <a:t>the ability to work well with your hands</a:t>
            </a:r>
          </a:p>
          <a:p>
            <a:pPr marL="0" indent="0">
              <a:buNone/>
            </a:pPr>
            <a:r>
              <a:rPr lang="en-US" dirty="0"/>
              <a:t>physical skills like movement, coordination, dexterity and grace</a:t>
            </a:r>
          </a:p>
          <a:p>
            <a:pPr marL="0" indent="0">
              <a:buNone/>
            </a:pPr>
            <a:r>
              <a:rPr lang="en-US" dirty="0"/>
              <a:t>to be able to carry out basic tasks on a computer or hand-held device</a:t>
            </a:r>
            <a:endParaRPr lang="en-GB" dirty="0" smtClean="0"/>
          </a:p>
          <a:p>
            <a:endParaRPr lang="en-GB" dirty="0" smtClean="0"/>
          </a:p>
        </p:txBody>
      </p:sp>
    </p:spTree>
    <p:extLst>
      <p:ext uri="{BB962C8B-B14F-4D97-AF65-F5344CB8AC3E}">
        <p14:creationId xmlns:p14="http://schemas.microsoft.com/office/powerpoint/2010/main" val="2959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You could do a Level 2 and 3 Diploma in Plumbing and Domestic Heating.</a:t>
            </a:r>
          </a:p>
          <a:p>
            <a:pPr marL="0" indent="0">
              <a:buNone/>
            </a:pPr>
            <a:endParaRPr lang="en-US" dirty="0"/>
          </a:p>
          <a:p>
            <a:pPr marL="0" indent="0">
              <a:buNone/>
            </a:pPr>
            <a:r>
              <a:rPr lang="en-US" dirty="0"/>
              <a:t>This would teach you some of the skills needed for the job and will help you when applying for a trainee position with a plumbing company.</a:t>
            </a:r>
          </a:p>
          <a:p>
            <a:pPr marL="0" indent="0">
              <a:buNone/>
            </a:pPr>
            <a:endParaRPr lang="en-US" dirty="0"/>
          </a:p>
          <a:p>
            <a:pPr marL="0" indent="0">
              <a:buNone/>
            </a:pPr>
            <a:r>
              <a:rPr lang="en-US" dirty="0"/>
              <a:t>Entry requirements</a:t>
            </a:r>
          </a:p>
          <a:p>
            <a:pPr marL="0" indent="0">
              <a:buNone/>
            </a:pPr>
            <a:r>
              <a:rPr lang="en-US" dirty="0"/>
              <a:t>You'll usually need:</a:t>
            </a:r>
          </a:p>
          <a:p>
            <a:pPr marL="0" indent="0">
              <a:buNone/>
            </a:pPr>
            <a:endParaRPr lang="en-US" dirty="0"/>
          </a:p>
          <a:p>
            <a:pPr marL="0" indent="0">
              <a:buNone/>
            </a:pPr>
            <a:r>
              <a:rPr lang="en-US" dirty="0"/>
              <a:t>2 or more GCSEs at grades 9 to 3 (A* to D) for a level 2 course</a:t>
            </a:r>
          </a:p>
          <a:p>
            <a:pPr marL="0" indent="0">
              <a:buNone/>
            </a:pPr>
            <a:r>
              <a:rPr lang="en-US" dirty="0"/>
              <a:t>4 or 5 GCSEs at grades 9 to 4 (A* to C) for a level 3 course</a:t>
            </a:r>
            <a:endParaRPr lang="en-GB" dirty="0"/>
          </a:p>
        </p:txBody>
      </p:sp>
    </p:spTree>
    <p:extLst>
      <p:ext uri="{BB962C8B-B14F-4D97-AF65-F5344CB8AC3E}">
        <p14:creationId xmlns:p14="http://schemas.microsoft.com/office/powerpoint/2010/main" val="36944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Apprenticeship</a:t>
            </a:r>
            <a:endParaRPr lang="en-GB" b="1" dirty="0"/>
          </a:p>
        </p:txBody>
      </p:sp>
      <p:sp>
        <p:nvSpPr>
          <p:cNvPr id="3" name="Content Placeholder 2"/>
          <p:cNvSpPr>
            <a:spLocks noGrp="1"/>
          </p:cNvSpPr>
          <p:nvPr>
            <p:ph idx="1"/>
          </p:nvPr>
        </p:nvSpPr>
        <p:spPr/>
        <p:txBody>
          <a:bodyPr>
            <a:normAutofit lnSpcReduction="10000"/>
          </a:bodyPr>
          <a:lstStyle/>
          <a:p>
            <a:r>
              <a:rPr lang="en-US" dirty="0"/>
              <a:t>You can do an intermediate and advanced apprenticeship in plumbing and domestic heating. This can take up to 4 years.</a:t>
            </a:r>
          </a:p>
          <a:p>
            <a:endParaRPr lang="en-US" dirty="0"/>
          </a:p>
          <a:p>
            <a:r>
              <a:rPr lang="en-US" dirty="0"/>
              <a:t>Entry requirements</a:t>
            </a:r>
          </a:p>
          <a:p>
            <a:r>
              <a:rPr lang="en-US" dirty="0"/>
              <a:t>You'll usually need:</a:t>
            </a:r>
          </a:p>
          <a:p>
            <a:endParaRPr lang="en-US" dirty="0"/>
          </a:p>
          <a:p>
            <a:r>
              <a:rPr lang="en-US" dirty="0"/>
              <a:t>some GCSEs, usually including English and </a:t>
            </a:r>
            <a:r>
              <a:rPr lang="en-US" dirty="0" err="1" smtClean="0"/>
              <a:t>Maths</a:t>
            </a:r>
            <a:r>
              <a:rPr lang="en-US" dirty="0"/>
              <a:t>, for an intermediate apprenticeship</a:t>
            </a:r>
          </a:p>
          <a:p>
            <a:r>
              <a:rPr lang="en-US" dirty="0"/>
              <a:t>5 GCSEs at grades 9 to 4 (A* to C), usually including English and </a:t>
            </a:r>
            <a:r>
              <a:rPr lang="en-US" dirty="0" err="1"/>
              <a:t>maths</a:t>
            </a:r>
            <a:r>
              <a:rPr lang="en-US" dirty="0"/>
              <a:t>, for an advanced apprenticeship</a:t>
            </a:r>
            <a:endParaRPr lang="en-GB" dirty="0"/>
          </a:p>
        </p:txBody>
      </p:sp>
    </p:spTree>
    <p:extLst>
      <p:ext uri="{BB962C8B-B14F-4D97-AF65-F5344CB8AC3E}">
        <p14:creationId xmlns:p14="http://schemas.microsoft.com/office/powerpoint/2010/main" val="370163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On the job</a:t>
            </a:r>
            <a:endParaRPr lang="en-GB" b="1" dirty="0"/>
          </a:p>
        </p:txBody>
      </p:sp>
      <p:sp>
        <p:nvSpPr>
          <p:cNvPr id="3" name="Content Placeholder 2"/>
          <p:cNvSpPr>
            <a:spLocks noGrp="1"/>
          </p:cNvSpPr>
          <p:nvPr>
            <p:ph idx="1"/>
          </p:nvPr>
        </p:nvSpPr>
        <p:spPr>
          <a:xfrm>
            <a:off x="838200" y="1825625"/>
            <a:ext cx="10515600" cy="2901823"/>
          </a:xfrm>
        </p:spPr>
        <p:txBody>
          <a:bodyPr/>
          <a:lstStyle/>
          <a:p>
            <a:r>
              <a:rPr lang="en-US" dirty="0"/>
              <a:t>You could start as a plumber's assistant or 'mate' and do training on the job to qualify.</a:t>
            </a:r>
          </a:p>
          <a:p>
            <a:endParaRPr lang="en-US" dirty="0"/>
          </a:p>
          <a:p>
            <a:r>
              <a:rPr lang="en-US" dirty="0"/>
              <a:t>You'll usually need some GCSEs, including English and </a:t>
            </a:r>
            <a:r>
              <a:rPr lang="en-US" dirty="0" err="1"/>
              <a:t>maths</a:t>
            </a:r>
            <a:r>
              <a:rPr lang="en-US" dirty="0"/>
              <a:t>, along with good practical skills.</a:t>
            </a:r>
            <a:endParaRPr lang="en-GB" dirty="0"/>
          </a:p>
        </p:txBody>
      </p:sp>
    </p:spTree>
    <p:extLst>
      <p:ext uri="{BB962C8B-B14F-4D97-AF65-F5344CB8AC3E}">
        <p14:creationId xmlns:p14="http://schemas.microsoft.com/office/powerpoint/2010/main" val="256758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1973"/>
            <a:ext cx="10515600" cy="1368716"/>
          </a:xfrm>
        </p:spPr>
        <p:txBody>
          <a:bodyPr>
            <a:normAutofit fontScale="90000"/>
          </a:bodyPr>
          <a:lstStyle/>
          <a:p>
            <a:r>
              <a:rPr lang="en-GB" b="1" dirty="0" smtClean="0"/>
              <a:t>Heating and Ventilation Engineer </a:t>
            </a:r>
            <a:r>
              <a:rPr lang="en-GB" dirty="0" smtClean="0"/>
              <a:t>– </a:t>
            </a:r>
            <a:r>
              <a:rPr lang="en-US" sz="2700" b="1" dirty="0"/>
              <a:t>Heating and ventilation engineers install and service heating and air conditioning in large buildings like factories, schools and hospitals.</a:t>
            </a:r>
            <a:r>
              <a:rPr lang="en-US" dirty="0"/>
              <a:t/>
            </a:r>
            <a:br>
              <a:rPr lang="en-US" dirty="0"/>
            </a:br>
            <a:endParaRPr lang="en-GB" dirty="0"/>
          </a:p>
        </p:txBody>
      </p:sp>
      <p:sp>
        <p:nvSpPr>
          <p:cNvPr id="3" name="Content Placeholder 2"/>
          <p:cNvSpPr>
            <a:spLocks noGrp="1"/>
          </p:cNvSpPr>
          <p:nvPr>
            <p:ph idx="1"/>
          </p:nvPr>
        </p:nvSpPr>
        <p:spPr/>
        <p:txBody>
          <a:bodyPr>
            <a:normAutofit fontScale="77500" lnSpcReduction="20000"/>
          </a:bodyPr>
          <a:lstStyle/>
          <a:p>
            <a:r>
              <a:rPr lang="en-US" dirty="0"/>
              <a:t>Your day-to-day tasks may include working as a:</a:t>
            </a:r>
          </a:p>
          <a:p>
            <a:endParaRPr lang="en-US" dirty="0"/>
          </a:p>
          <a:p>
            <a:r>
              <a:rPr lang="en-US" dirty="0"/>
              <a:t>heating installer, fitting heating equipment and pipework systems</a:t>
            </a:r>
          </a:p>
          <a:p>
            <a:r>
              <a:rPr lang="en-US" dirty="0"/>
              <a:t>ductwork installer, putting in ductwork and ventilation systems</a:t>
            </a:r>
          </a:p>
          <a:p>
            <a:r>
              <a:rPr lang="en-US" dirty="0"/>
              <a:t>domestic heating installer, fitting central heating systems in homes</a:t>
            </a:r>
          </a:p>
          <a:p>
            <a:r>
              <a:rPr lang="en-US" dirty="0"/>
              <a:t>service engineer, planning and carrying out regular maintenance and repairs</a:t>
            </a:r>
          </a:p>
          <a:p>
            <a:r>
              <a:rPr lang="en-US" dirty="0"/>
              <a:t>commissioning engineer, making sure systems meet their original design specification</a:t>
            </a:r>
          </a:p>
          <a:p>
            <a:r>
              <a:rPr lang="en-US" dirty="0"/>
              <a:t>control engineer, designing and installing the control panels that operate and adjust heating systems</a:t>
            </a:r>
          </a:p>
          <a:p>
            <a:r>
              <a:rPr lang="en-US" dirty="0"/>
              <a:t>renewable energy engineer, working with systems using wind, tidal, solar, wave, hydro, geothermal, biomass and </a:t>
            </a:r>
            <a:r>
              <a:rPr lang="en-US" dirty="0" smtClean="0"/>
              <a:t>hydrogen</a:t>
            </a:r>
          </a:p>
          <a:p>
            <a:r>
              <a:rPr lang="en-US" dirty="0" smtClean="0"/>
              <a:t>Salary: £18,000 (starting) to £35,000 (experienced)</a:t>
            </a:r>
            <a:endParaRPr lang="en-GB" dirty="0"/>
          </a:p>
        </p:txBody>
      </p:sp>
    </p:spTree>
    <p:extLst>
      <p:ext uri="{BB962C8B-B14F-4D97-AF65-F5344CB8AC3E}">
        <p14:creationId xmlns:p14="http://schemas.microsoft.com/office/powerpoint/2010/main" val="1012135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842</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Careers in the Construction Sector</vt:lpstr>
      <vt:lpstr>        What is the Construction Sector? Construction is a very diverse industry that includes activities ranging from mining, quarrying and forestry to the construction of infrastructure and buildings, the manufacture and supply of products, as well as maintenance, operation and disposal  JOBS? Bricklayer, Plumber, Carpenter, Construction Manager, Electrician and Scaffolder and many more… </vt:lpstr>
      <vt:lpstr>What jobs are in the Construction Sector?</vt:lpstr>
      <vt:lpstr>Plumbers - fit and service hot and cold water systems, heating systems and drainage networks</vt:lpstr>
      <vt:lpstr>Skills needed to be a Plumber</vt:lpstr>
      <vt:lpstr>Entry Requirements:</vt:lpstr>
      <vt:lpstr>OR Apprenticeship</vt:lpstr>
      <vt:lpstr>OR On the job</vt:lpstr>
      <vt:lpstr>Heating and Ventilation Engineer – Heating and ventilation engineers install and service heating and air conditioning in large buildings like factories, schools and hospitals. </vt:lpstr>
      <vt:lpstr>Skills Needed:</vt:lpstr>
      <vt:lpstr>Entry Requirements:</vt:lpstr>
      <vt:lpstr>Apprenticeships</vt:lpstr>
      <vt:lpstr>www.icould.com</vt:lpstr>
    </vt:vector>
  </TitlesOfParts>
  <Company>Thomas Tallis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remoteuser</cp:lastModifiedBy>
  <cp:revision>105</cp:revision>
  <dcterms:created xsi:type="dcterms:W3CDTF">2019-03-26T13:00:57Z</dcterms:created>
  <dcterms:modified xsi:type="dcterms:W3CDTF">2019-04-15T12:38:48Z</dcterms:modified>
</cp:coreProperties>
</file>